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318" r:id="rId3"/>
    <p:sldId id="319" r:id="rId4"/>
    <p:sldId id="321" r:id="rId5"/>
    <p:sldId id="322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Koncepcja</a:t>
            </a:r>
            <a:r>
              <a:rPr lang="pl-PL" baseline="0" dirty="0" smtClean="0"/>
              <a:t> pracy przedszkola</a:t>
            </a:r>
            <a:endParaRPr lang="pl-PL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punkty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4"/>
                <c:pt idx="0">
                  <c:v>Uwzględnienie promocji zdrowia w dokumentach</c:v>
                </c:pt>
                <c:pt idx="1">
                  <c:v>Struktura dla realizacji programu</c:v>
                </c:pt>
                <c:pt idx="2">
                  <c:v>Szkolenia, informacja</c:v>
                </c:pt>
                <c:pt idx="3">
                  <c:v>Planowanie i ewaluacja działań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140672"/>
        <c:axId val="262142208"/>
      </c:barChart>
      <c:catAx>
        <c:axId val="26214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2142208"/>
        <c:crosses val="autoZero"/>
        <c:auto val="1"/>
        <c:lblAlgn val="ctr"/>
        <c:lblOffset val="100"/>
        <c:noMultiLvlLbl val="0"/>
      </c:catAx>
      <c:valAx>
        <c:axId val="26214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140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Badanie</a:t>
            </a:r>
            <a:r>
              <a:rPr lang="pl-PL" baseline="0" dirty="0" smtClean="0"/>
              <a:t> klimatu społecznego przedszkola</a:t>
            </a:r>
            <a:endParaRPr lang="pl-PL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punkty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3"/>
                <c:pt idx="0">
                  <c:v>Nauczyciele</c:v>
                </c:pt>
                <c:pt idx="1">
                  <c:v>Obsługa</c:v>
                </c:pt>
                <c:pt idx="2">
                  <c:v>Rodzice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883328"/>
        <c:axId val="276884864"/>
      </c:barChart>
      <c:catAx>
        <c:axId val="27688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276884864"/>
        <c:crosses val="autoZero"/>
        <c:auto val="1"/>
        <c:lblAlgn val="ctr"/>
        <c:lblOffset val="100"/>
        <c:noMultiLvlLbl val="0"/>
      </c:catAx>
      <c:valAx>
        <c:axId val="27688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88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</a:t>
            </a:r>
            <a:r>
              <a:rPr lang="pl-PL" dirty="0" err="1" smtClean="0"/>
              <a:t>rzedszkole</a:t>
            </a:r>
            <a:r>
              <a:rPr lang="pl-PL" baseline="0" dirty="0" smtClean="0"/>
              <a:t> prowadzi edukację zdrowotną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697275801264254E-2"/>
          <c:y val="0.10023156560758786"/>
          <c:w val="0.64043216470724529"/>
          <c:h val="0.58907720234474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Punkty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Program edukacji zdrowotnej</c:v>
                </c:pt>
                <c:pt idx="1">
                  <c:v>Umożliwienie zachowan prozdrowotnych</c:v>
                </c:pt>
                <c:pt idx="2">
                  <c:v>Umożliwianie dzieciom praktykowania dbania o ciało</c:v>
                </c:pt>
                <c:pt idx="3">
                  <c:v>Działania dla zwiększenia aktywności fizycznej</c:v>
                </c:pt>
                <c:pt idx="4">
                  <c:v>Umożliwianie dzieciom bezpiecznych zachowań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5</c:v>
                </c:pt>
                <c:pt idx="2">
                  <c:v>5</c:v>
                </c:pt>
                <c:pt idx="3">
                  <c:v>4.8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277312"/>
        <c:axId val="277557632"/>
      </c:barChart>
      <c:catAx>
        <c:axId val="2772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557632"/>
        <c:crosses val="autoZero"/>
        <c:auto val="1"/>
        <c:lblAlgn val="ctr"/>
        <c:lblOffset val="100"/>
        <c:noMultiLvlLbl val="0"/>
      </c:catAx>
      <c:valAx>
        <c:axId val="27755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27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25556514613297"/>
          <c:y val="0.21211296673250993"/>
          <c:w val="0.11898230705062901"/>
          <c:h val="7.66307387431541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Dobre</a:t>
            </a:r>
            <a:r>
              <a:rPr lang="pl-PL" baseline="0" dirty="0" smtClean="0"/>
              <a:t> samopoczucie w przedszkolu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Punkty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Rozwijanie kompetencji pracowników</c:v>
                </c:pt>
                <c:pt idx="1">
                  <c:v>Pomoc rodzicom w rozwijaniu kompetencji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4.8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667776"/>
        <c:axId val="270669312"/>
      </c:barChart>
      <c:catAx>
        <c:axId val="270667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70669312"/>
        <c:crosses val="autoZero"/>
        <c:auto val="1"/>
        <c:lblAlgn val="ctr"/>
        <c:lblOffset val="100"/>
        <c:noMultiLvlLbl val="0"/>
      </c:catAx>
      <c:valAx>
        <c:axId val="27066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667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</a:t>
            </a:r>
            <a:r>
              <a:rPr lang="pl-PL" dirty="0" smtClean="0"/>
              <a:t>odejmowanie</a:t>
            </a:r>
            <a:r>
              <a:rPr lang="pl-PL" baseline="0" dirty="0" smtClean="0"/>
              <a:t> działań dla promocji zdrowia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Punkty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Nauczyciele</c:v>
                </c:pt>
                <c:pt idx="1">
                  <c:v>Pracownicy niepedagogiczni</c:v>
                </c:pt>
                <c:pt idx="2">
                  <c:v>Rodzice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877888"/>
        <c:axId val="277879424"/>
      </c:barChart>
      <c:catAx>
        <c:axId val="27787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77879424"/>
        <c:crosses val="autoZero"/>
        <c:auto val="1"/>
        <c:lblAlgn val="ctr"/>
        <c:lblOffset val="100"/>
        <c:noMultiLvlLbl val="0"/>
      </c:catAx>
      <c:valAx>
        <c:axId val="27787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877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ADAF5-64FE-40DF-B310-3F08F6C6F27B}" type="datetimeFigureOut">
              <a:rPr lang="pl-PL" smtClean="0"/>
              <a:t>26.06.2022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C536C-815E-4CBA-8036-CCC319C4C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19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1EFB-3C10-4184-B841-46AA5E63D103}" type="datetime1">
              <a:rPr lang="pl-PL" smtClean="0"/>
              <a:t>26.06.2022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29B7-F385-4EB1-98C5-E88B7DB4FF67}" type="datetime1">
              <a:rPr lang="pl-PL" smtClean="0"/>
              <a:t>26.06.2022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300A-0B4A-4812-9BDA-21998E267A6B}" type="datetime1">
              <a:rPr lang="pl-PL" smtClean="0"/>
              <a:t>26.06.2022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4C8-E088-43E9-A92A-DD143B1DCB69}" type="datetime1">
              <a:rPr lang="pl-PL" smtClean="0"/>
              <a:t>26.06.2022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A7F-1C4D-41C5-B4CC-46B0AEB3B1CD}" type="datetime1">
              <a:rPr lang="pl-PL" smtClean="0"/>
              <a:t>26.06.2022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2CF-2CF4-4EA6-B4E0-427E775A232B}" type="datetime1">
              <a:rPr lang="pl-PL" smtClean="0"/>
              <a:t>26.06.2022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8762-C621-4495-886B-E354111CDE40}" type="datetime1">
              <a:rPr lang="pl-PL" smtClean="0"/>
              <a:t>26.06.2022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ACE0-1AAE-4ED9-9D57-B7F905A4190C}" type="datetime1">
              <a:rPr lang="pl-PL" smtClean="0"/>
              <a:t>26.06.2022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575E-E45E-4A35-8075-441D593404B0}" type="datetime1">
              <a:rPr lang="pl-PL" smtClean="0"/>
              <a:t>26.06.2022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2C9B-6B10-4D3D-B29E-06054A8C2B10}" type="datetime1">
              <a:rPr lang="pl-PL" smtClean="0"/>
              <a:t>26.06.2022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678-39AE-4722-9751-7D4D51E74165}" type="datetime1">
              <a:rPr lang="pl-PL" smtClean="0"/>
              <a:t>26.06.2022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8E0C96-A91D-4335-9B94-80754AB81A64}" type="datetime1">
              <a:rPr lang="pl-PL" smtClean="0"/>
              <a:t>26.06.2022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8263D7-80FC-4AA9-B981-E15CA67079B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2996952"/>
            <a:ext cx="5637010" cy="1530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Publiczne Przedszkole nr 28 w Rzeszowie przedszkolem promującym zdrowie.</a:t>
            </a:r>
            <a:endParaRPr lang="pl-PL" sz="3200" dirty="0"/>
          </a:p>
        </p:txBody>
      </p:sp>
      <p:pic>
        <p:nvPicPr>
          <p:cNvPr id="4" name="Obraz 3" descr="https://cloud2h.edupage.org/cloud?z%3ARzZ9yNodXIWrTKNwvWUJZ%2B9sU23VUZtF1%2FOYdTHss%2FKwaHnsNTLnK6DBzyR9LU4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9"/>
            <a:ext cx="1872207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9"/>
            <a:ext cx="2088232" cy="208823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8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15616" y="11247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400" b="1" dirty="0"/>
              <a:t>Podsumowanie wyników w standardzie drugim</a:t>
            </a:r>
            <a:r>
              <a:rPr lang="pl-PL" sz="2400" b="1" dirty="0" smtClean="0"/>
              <a:t>:</a:t>
            </a:r>
          </a:p>
          <a:p>
            <a:pPr algn="ctr" fontAlgn="base"/>
            <a:r>
              <a:rPr lang="pl-PL" sz="2400" b="1" dirty="0" smtClean="0"/>
              <a:t> </a:t>
            </a:r>
          </a:p>
          <a:p>
            <a:pPr algn="ctr" fontAlgn="base"/>
            <a:r>
              <a:rPr lang="pl-PL" sz="2400" dirty="0"/>
              <a:t>B</a:t>
            </a:r>
            <a:r>
              <a:rPr lang="pl-PL" sz="2400" dirty="0" smtClean="0"/>
              <a:t>adanie </a:t>
            </a:r>
            <a:r>
              <a:rPr lang="pl-PL" sz="2400" dirty="0"/>
              <a:t>klimatu społecznego przedszkola za pomocą </a:t>
            </a:r>
            <a:r>
              <a:rPr lang="pl-PL" sz="2400" dirty="0" smtClean="0"/>
              <a:t>ankiety</a:t>
            </a:r>
          </a:p>
          <a:p>
            <a:pPr algn="ctr" fontAlgn="base"/>
            <a:endParaRPr lang="pl-PL" sz="2400" dirty="0"/>
          </a:p>
          <a:p>
            <a:pPr algn="ctr" fontAlgn="base"/>
            <a:r>
              <a:rPr lang="pl-PL" sz="2400" b="1" dirty="0"/>
              <a:t>Średnia liczba punktów dla standardu drugiego dla wszystkich badanych grup dorosłych</a:t>
            </a:r>
            <a:r>
              <a:rPr lang="pl-PL" sz="2400" dirty="0"/>
              <a:t>: </a:t>
            </a:r>
            <a:r>
              <a:rPr lang="pl-PL" sz="2400" dirty="0" smtClean="0"/>
              <a:t>4,9</a:t>
            </a:r>
          </a:p>
          <a:p>
            <a:pPr algn="ctr" fontAlgn="base"/>
            <a:endParaRPr lang="pl-PL" sz="2400" dirty="0"/>
          </a:p>
          <a:p>
            <a:pPr algn="ctr" fontAlgn="base"/>
            <a:r>
              <a:rPr lang="pl-PL" sz="2400" b="1" dirty="0"/>
              <a:t>Problem </a:t>
            </a:r>
            <a:r>
              <a:rPr lang="pl-PL" sz="2400" b="1" dirty="0" smtClean="0"/>
              <a:t>priorytetowy</a:t>
            </a:r>
            <a:r>
              <a:rPr lang="pl-PL" sz="2400" dirty="0" smtClean="0"/>
              <a:t>:</a:t>
            </a:r>
          </a:p>
          <a:p>
            <a:pPr algn="ctr" fontAlgn="base"/>
            <a:endParaRPr lang="pl-PL" sz="2400" dirty="0" smtClean="0"/>
          </a:p>
          <a:p>
            <a:pPr algn="ctr" fontAlgn="base"/>
            <a:r>
              <a:rPr lang="pl-PL" sz="2400" dirty="0" smtClean="0"/>
              <a:t> </a:t>
            </a:r>
            <a:r>
              <a:rPr lang="pl-PL" sz="2400" b="1" u="sng" dirty="0"/>
              <a:t>Małe zaangażowanie rodziców w życie przedszkola.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0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73563"/>
              </p:ext>
            </p:extLst>
          </p:nvPr>
        </p:nvGraphicFramePr>
        <p:xfrm>
          <a:off x="323528" y="764704"/>
          <a:ext cx="8640961" cy="4896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41804"/>
                <a:gridCol w="2109268"/>
                <a:gridCol w="1995441"/>
                <a:gridCol w="1995441"/>
                <a:gridCol w="399007"/>
              </a:tblGrid>
              <a:tr h="5505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Wymiary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klimatu społecznego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Co dzieci lubią w przedszkolu? Co im się w nim podoba?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Czego dzieci nie lubią w przedszkolu? </a:t>
                      </a:r>
                      <a:b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Co im się w nim nie podoba?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340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Treści (wskaźniki) zawarte w notatkach z rozmów z dziećmi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</a:t>
                      </a: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wskazań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Treści (wskaźniki) zawarte w notatkach z rozmów z dziećmi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wskazań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626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Samopoczucie i atmosfera w przedszkolu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 przedszkolu jest fajnie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03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Osoby dorosłe i relacje z nimi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moją Panią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gdy nie ma mojej Pani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Dzieci i relacje między nimi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moją koleżankę/kolegę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bawić się z dziećmi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gdy ktoś mi dokucza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7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5425" algn="l"/>
                        </a:tabLst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Rzeczy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(zabawki, sprzęty)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klocki Lego, domek, puzzle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bawić się lalkami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0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Aktywności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(zajęcia, zabawy, imprezy)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rysować, uczyć się, zajęcia rytmiki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pracować w książce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3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Jedzenie i picie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Smaczne i zdrowe obiady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sałaty i zupy szpinakowej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3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Pomieszczenia, wyposażenie i teren przedszkola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Wychodzić do ogrodu na plac zabaw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Inne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8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48853"/>
              </p:ext>
            </p:extLst>
          </p:nvPr>
        </p:nvGraphicFramePr>
        <p:xfrm>
          <a:off x="683568" y="188640"/>
          <a:ext cx="7344816" cy="443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4693"/>
                <a:gridCol w="950123"/>
              </a:tblGrid>
              <a:tr h="443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ARKUSZ ZBIORCZY DLA STANDARDU DRUGIEGO: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Badanie klimatu społecznego w grupie przedszkolnej techniką Narysuj i opowiedz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98" marR="4769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Załącznik II B</a:t>
                      </a:r>
                      <a:endParaRPr lang="pl-PL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98" marR="47698" marT="0" marB="0"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112474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Mocne strony</a:t>
            </a:r>
            <a:r>
              <a:rPr lang="pl-PL" sz="2800" b="1" dirty="0" smtClean="0"/>
              <a:t>:</a:t>
            </a:r>
          </a:p>
          <a:p>
            <a:r>
              <a:rPr lang="pl-PL" sz="2800" dirty="0" smtClean="0"/>
              <a:t>Bardzo </a:t>
            </a:r>
            <a:r>
              <a:rPr lang="pl-PL" sz="2800" dirty="0"/>
              <a:t>dobre relacje między dziećmi, miła atmosfera</a:t>
            </a:r>
            <a:r>
              <a:rPr lang="pl-PL" sz="2800" dirty="0" smtClean="0"/>
              <a:t>.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b="1" dirty="0"/>
              <a:t>Słabe strony, problemy do rozwiązania: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 smtClean="0"/>
              <a:t>Niechęć </a:t>
            </a:r>
            <a:r>
              <a:rPr lang="pl-PL" sz="2800" dirty="0"/>
              <a:t>do spożywania warzyw</a:t>
            </a:r>
            <a:r>
              <a:rPr lang="pl-PL" sz="2800" dirty="0" smtClean="0"/>
              <a:t>.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b="1" dirty="0"/>
              <a:t>Problem priorytetowy: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 smtClean="0"/>
              <a:t>Niechęć </a:t>
            </a:r>
            <a:r>
              <a:rPr lang="pl-PL" sz="2800" dirty="0"/>
              <a:t>do spożywania </a:t>
            </a:r>
            <a:r>
              <a:rPr lang="pl-PL" sz="2800" dirty="0" smtClean="0"/>
              <a:t>warzyw.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8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2606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Badanie klimatu społecznego – przykładowe wypowiedzi wychowanków</a:t>
            </a:r>
            <a:br>
              <a:rPr lang="pl-PL" dirty="0"/>
            </a:br>
            <a:r>
              <a:rPr lang="pl-PL" dirty="0"/>
              <a:t>„Co dzieci lubią w przedszkolu?”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201213"/>
            <a:ext cx="3649622" cy="23762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992" y="2038307"/>
            <a:ext cx="4104456" cy="307834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680" y="3937748"/>
            <a:ext cx="3707904" cy="2780928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2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Badanie klimatu społecznego – przykładowe wypowiedzi wychowanków</a:t>
            </a:r>
            <a:br>
              <a:rPr lang="pl-PL" dirty="0"/>
            </a:br>
            <a:r>
              <a:rPr lang="pl-PL" dirty="0"/>
              <a:t>„Czego dzieci nie lubią w przedszkolu?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327333" cy="2495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038" y="1279981"/>
            <a:ext cx="3312369" cy="24842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00" y="3958196"/>
            <a:ext cx="3827917" cy="2870938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2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0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ARKUSZ ZBIORCZY DLA STANDARDU DRUGIEGO: </a:t>
            </a:r>
            <a:endParaRPr lang="pl-PL" sz="1400" dirty="0"/>
          </a:p>
          <a:p>
            <a:pPr algn="ctr"/>
            <a:r>
              <a:rPr lang="pl-PL" sz="1400" b="1" dirty="0"/>
              <a:t>Badanie klimatu społecznego w grupie przedszkolnej techniką </a:t>
            </a:r>
            <a:endParaRPr lang="pl-PL" sz="1400" b="1" dirty="0" smtClean="0"/>
          </a:p>
          <a:p>
            <a:pPr algn="ctr"/>
            <a:r>
              <a:rPr lang="pl-PL" sz="1400" b="1" i="1" dirty="0" smtClean="0"/>
              <a:t>Narysuj </a:t>
            </a:r>
            <a:r>
              <a:rPr lang="pl-PL" sz="1400" b="1" i="1" dirty="0"/>
              <a:t>i </a:t>
            </a:r>
            <a:r>
              <a:rPr lang="pl-PL" sz="1400" b="1" i="1" dirty="0" smtClean="0"/>
              <a:t>opowiedz</a:t>
            </a:r>
          </a:p>
          <a:p>
            <a:r>
              <a:rPr lang="pl-PL" sz="1400" dirty="0"/>
              <a:t>Grupa dzieci w wieku:	</a:t>
            </a:r>
            <a:r>
              <a:rPr lang="pl-PL" sz="1400" dirty="0" smtClean="0"/>
              <a:t>6  Liczba </a:t>
            </a:r>
            <a:r>
              <a:rPr lang="pl-PL" sz="1400" dirty="0"/>
              <a:t>dzieci w </a:t>
            </a:r>
            <a:r>
              <a:rPr lang="pl-PL" sz="1400" dirty="0" smtClean="0"/>
              <a:t>grupie: 26</a:t>
            </a:r>
            <a:r>
              <a:rPr lang="pl-PL" sz="1400" dirty="0"/>
              <a:t>	</a:t>
            </a:r>
            <a:r>
              <a:rPr lang="pl-PL" sz="1400" dirty="0" smtClean="0"/>
              <a:t>Liczba dzieci zbadanych: 26</a:t>
            </a:r>
          </a:p>
          <a:p>
            <a:endParaRPr lang="pl-PL" sz="1400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52676"/>
              </p:ext>
            </p:extLst>
          </p:nvPr>
        </p:nvGraphicFramePr>
        <p:xfrm>
          <a:off x="467543" y="1124744"/>
          <a:ext cx="8064899" cy="42993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6092"/>
                <a:gridCol w="1976092"/>
                <a:gridCol w="1869450"/>
                <a:gridCol w="1869450"/>
                <a:gridCol w="373815"/>
              </a:tblGrid>
              <a:tr h="3798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Wymiary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klimatu społecznego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Co dzieci lubią w przedszkolu? Co im się w nim podoba?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Czego dzieci nie lubią w przedszkolu? </a:t>
                      </a:r>
                      <a:b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Co im się w nim nie podoba?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6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Treści (wskaźniki) zawarte w notatkach z rozmów z dziećmi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wskazań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Treści (wskaźniki) zawarte w notatkach z rozmów z dziećmi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wskazań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571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Samopoczucie i atmosfera w przedszkolu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Fajnie mija czas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Osoby dorosłe i relacje z nimi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moja Panią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gdy nie ma mojej Pani w przedszkolu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Dzieci i relacje między nimi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Bardzo lubię bawić się z dziećmi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gdy nie ma mojej koleżanki w przedszkolu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5425" algn="l"/>
                        </a:tabLst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Rzeczy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(zabawki, sprzęty)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bawić się klockami Lego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bawić się dinozaurami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Aktywności</a:t>
                      </a: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(zajęcia, zabawy, imprezy)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malować, pracować w książce, rysować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gdy pada deszcz, bo nie możemy wyjść na ogród.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53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Jedzenie i picie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Są dobre obiady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pomidora, zupy ziemniaczanej, sałaty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Pomieszczenia, wyposażenie i teren przedszkola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Lubię grać w piłkę w ogrodzie, zabawy w ogrodzie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Nie lubię wspinać się na drabinki na placu zabaw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1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Inne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87" marR="30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5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1052736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Mocne strony: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smtClean="0"/>
              <a:t>Duże </a:t>
            </a:r>
            <a:r>
              <a:rPr lang="pl-PL" sz="3200" dirty="0"/>
              <a:t>zainteresowanie dzieci aktywnością na świeżym powietrzu, bardzo dobre relacje między rówieśnikami</a:t>
            </a:r>
            <a:r>
              <a:rPr lang="pl-PL" sz="3200" dirty="0" smtClean="0"/>
              <a:t>.</a:t>
            </a:r>
          </a:p>
          <a:p>
            <a:endParaRPr lang="pl-PL" sz="3200" dirty="0"/>
          </a:p>
          <a:p>
            <a:r>
              <a:rPr lang="pl-PL" sz="3200" b="1" dirty="0"/>
              <a:t>Słabe strony, problemy do rozwiązania:</a:t>
            </a:r>
            <a:r>
              <a:rPr lang="pl-PL" sz="3200" dirty="0"/>
              <a:t> Niechęć do spożywania warzyw</a:t>
            </a:r>
            <a:r>
              <a:rPr lang="pl-PL" sz="3200" dirty="0" smtClean="0"/>
              <a:t>.</a:t>
            </a:r>
          </a:p>
          <a:p>
            <a:endParaRPr lang="pl-PL" sz="3200" dirty="0"/>
          </a:p>
          <a:p>
            <a:r>
              <a:rPr lang="pl-PL" sz="3200" b="1" dirty="0"/>
              <a:t>Problem priorytetowy: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smtClean="0"/>
              <a:t>Niechęć </a:t>
            </a:r>
            <a:r>
              <a:rPr lang="pl-PL" sz="3200" dirty="0"/>
              <a:t>do spożywania warzyw.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STANDARD III</a:t>
            </a:r>
            <a:br>
              <a:rPr lang="pl-PL" dirty="0"/>
            </a:br>
            <a:r>
              <a:rPr lang="pl-PL" dirty="0"/>
              <a:t>Przedszkole prowadzi edukację zdrowotną dzieci</a:t>
            </a:r>
            <a:br>
              <a:rPr lang="pl-PL" dirty="0"/>
            </a:br>
            <a:r>
              <a:rPr lang="pl-PL" dirty="0"/>
              <a:t>i stwarza im warunki do praktykowania w codziennym życiu</a:t>
            </a:r>
            <a:br>
              <a:rPr lang="pl-PL" dirty="0"/>
            </a:br>
            <a:r>
              <a:rPr lang="pl-PL" dirty="0"/>
              <a:t>zachowań prozdrowotnych.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86195"/>
              </p:ext>
            </p:extLst>
          </p:nvPr>
        </p:nvGraphicFramePr>
        <p:xfrm>
          <a:off x="170537" y="1677001"/>
          <a:ext cx="8352929" cy="4698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10"/>
                <a:gridCol w="681049"/>
                <a:gridCol w="4887570"/>
              </a:tblGrid>
              <a:tr h="59987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Wymiar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Średnia</a:t>
                      </a:r>
                      <a:r>
                        <a:rPr lang="pl-PL" sz="1000" baseline="0" dirty="0" smtClean="0"/>
                        <a:t> ilość punktów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Wybrane elementy,</a:t>
                      </a:r>
                      <a:r>
                        <a:rPr lang="pl-PL" sz="1400" baseline="0" dirty="0" smtClean="0"/>
                        <a:t> których naprawa jest pilna i możliwa</a:t>
                      </a:r>
                      <a:endParaRPr lang="pl-PL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</a:t>
                      </a:r>
                      <a:endParaRPr lang="pl-PL" dirty="0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Program edukacji zdrowotnej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przedszkolu i jego realizacja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4,9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Organizacja szkoleń i</a:t>
                      </a:r>
                      <a:r>
                        <a:rPr lang="pl-PL" sz="1400" baseline="0" dirty="0" smtClean="0"/>
                        <a:t> warsztatów dla rodziców</a:t>
                      </a:r>
                      <a:endParaRPr lang="pl-PL" sz="14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Umożliwianie dzieciom praktykowania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prozdrowotnych zachowań związanych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żywieniem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Umożliwianie dzieciom praktykowania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zachowań związanych z dbałością o ciało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580250"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Działania dla zwiększenia aktywności fizycznej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w kampanii „Światowy dzień bez samochodu”</a:t>
                      </a:r>
                      <a:endParaRPr lang="pl-PL" sz="14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Umożliwianie dzieciom praktykowania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zachowań zwiększających ich bezpieczeństwo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5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33649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Średnia </a:t>
            </a:r>
            <a:r>
              <a:rPr lang="pl-PL" b="1" dirty="0"/>
              <a:t>liczba punktów dla standardu trzeciego </a:t>
            </a:r>
            <a:r>
              <a:rPr lang="pl-PL" dirty="0"/>
              <a:t>(dla 5 wymiarów):4,9</a:t>
            </a:r>
          </a:p>
          <a:p>
            <a:r>
              <a:rPr lang="pl-PL" b="1" dirty="0"/>
              <a:t>Problem priorytetowy </a:t>
            </a:r>
            <a:r>
              <a:rPr lang="pl-PL" dirty="0" smtClean="0"/>
              <a:t>: </a:t>
            </a:r>
          </a:p>
          <a:p>
            <a:endParaRPr lang="pl-PL" dirty="0"/>
          </a:p>
          <a:p>
            <a:pPr algn="ctr"/>
            <a:r>
              <a:rPr lang="pl-PL" dirty="0" smtClean="0"/>
              <a:t>Zbyt </a:t>
            </a:r>
            <a:r>
              <a:rPr lang="pl-PL" dirty="0"/>
              <a:t>mała ilość warsztatów i szkoleń dla rodziców zachęcających do zachowań prozdrowotnych oraz aktywności fizycznej.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62215030"/>
              </p:ext>
            </p:extLst>
          </p:nvPr>
        </p:nvGraphicFramePr>
        <p:xfrm>
          <a:off x="395536" y="2060848"/>
          <a:ext cx="8496944" cy="442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4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3568" y="98072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STANDARD </a:t>
            </a:r>
            <a:r>
              <a:rPr lang="pl-PL" sz="2800" dirty="0" smtClean="0"/>
              <a:t>IV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Przedszkole podejmuje działania w celu zwiększenia</a:t>
            </a:r>
            <a:br>
              <a:rPr lang="pl-PL" sz="2800" dirty="0"/>
            </a:br>
            <a:r>
              <a:rPr lang="pl-PL" sz="2800" dirty="0"/>
              <a:t>kompetencji pracowników i rodziców dzieci</a:t>
            </a:r>
            <a:br>
              <a:rPr lang="pl-PL" sz="2800" dirty="0"/>
            </a:br>
            <a:r>
              <a:rPr lang="pl-PL" sz="2800" dirty="0"/>
              <a:t>w zakresie dbałości o własne zdrowie</a:t>
            </a:r>
            <a:br>
              <a:rPr lang="pl-PL" sz="2800" dirty="0"/>
            </a:br>
            <a:r>
              <a:rPr lang="pl-PL" sz="2800" dirty="0"/>
              <a:t>oraz do prowadzenia edukacji zdrowotnej dzieci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9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72807" cy="5616624"/>
          </a:xfrm>
        </p:spPr>
        <p:txBody>
          <a:bodyPr/>
          <a:lstStyle/>
          <a:p>
            <a:pPr algn="ctr"/>
            <a:r>
              <a:rPr lang="pl-PL" sz="4400" dirty="0">
                <a:effectLst/>
              </a:rPr>
              <a:t>WYNIKI EWALUACJI WEWNĘTRZNEJ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>
                <a:effectLst/>
              </a:rPr>
              <a:t>W RAMACH PROGRAMU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>
                <a:effectLst/>
              </a:rPr>
              <a:t>PRZEDSZKOLE PROMUJĄCE ZDROWIE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>
                <a:effectLst/>
              </a:rPr>
              <a:t>PRZEPROWADZONEJ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>
                <a:effectLst/>
              </a:rPr>
              <a:t>W ROKU SZKOLNYM </a:t>
            </a:r>
            <a:r>
              <a:rPr lang="pl-PL" sz="4400" dirty="0" smtClean="0">
                <a:effectLst/>
              </a:rPr>
              <a:t>2021/2022</a:t>
            </a:r>
            <a:endParaRPr lang="pl-PL" sz="4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3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12215"/>
              </p:ext>
            </p:extLst>
          </p:nvPr>
        </p:nvGraphicFramePr>
        <p:xfrm>
          <a:off x="251520" y="260648"/>
          <a:ext cx="8496944" cy="5151973"/>
        </p:xfrm>
        <a:graphic>
          <a:graphicData uri="http://schemas.openxmlformats.org/drawingml/2006/table">
            <a:tbl>
              <a:tblPr firstRow="1" firstCol="1" bandRow="1"/>
              <a:tblGrid>
                <a:gridCol w="2859788"/>
                <a:gridCol w="899086"/>
                <a:gridCol w="4738070"/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Wymiar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Średnia liczba punktów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Wybrane elementy, których poprawa jest pilna i możliwa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(wybierz je z kolumny 3)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480">
                <a:tc>
                  <a:txBody>
                    <a:bodyPr/>
                    <a:lstStyle/>
                    <a:p>
                      <a:pPr marL="914400" lvl="2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2100" algn="l"/>
                          <a:tab pos="914400" algn="l"/>
                        </a:tabLst>
                      </a:pPr>
                      <a:r>
                        <a:rPr lang="pl-PL" sz="14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1.Rozwijanie </a:t>
                      </a: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kompetencji pracowników do dbałości o zdrowie i prowadzenia edukacji zdrowotnej dzieci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4,8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Organizacja szkoleń oraz warsztatów dla pracowników z zakresu edukacji prozdrowotnej.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973">
                <a:tc>
                  <a:txBody>
                    <a:bodyPr/>
                    <a:lstStyle/>
                    <a:p>
                      <a:pPr marL="914400" lvl="2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2100" algn="l"/>
                        </a:tabLst>
                      </a:pPr>
                      <a:r>
                        <a:rPr lang="pl-PL" sz="14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2.Pomoc </a:t>
                      </a: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rodzicom dzieci w rozwijaniu kompetencji do dbałości o zdrowie i do wychowywania swego dziecka 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Umieszczanie informacji na stronie internetowej oraz w holu </a:t>
                      </a:r>
                      <a:r>
                        <a:rPr lang="pl-PL" sz="14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przedszkola</a:t>
                      </a:r>
                      <a:r>
                        <a:rPr lang="pl-PL" sz="1400" baseline="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o tematyce i terminach szkoleń ze specjalistami.</a:t>
                      </a:r>
                      <a:r>
                        <a:rPr lang="pl-PL" sz="14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Organizacja szkoleń dla rodziców z zakresu dbałości o zdrowie oraz wychowania.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6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357301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b="1" dirty="0" smtClean="0"/>
              <a:t>Średnia </a:t>
            </a:r>
            <a:r>
              <a:rPr lang="pl-PL" b="1" dirty="0"/>
              <a:t>liczba punktów dla standardu czwartego </a:t>
            </a:r>
            <a:r>
              <a:rPr lang="pl-PL" dirty="0"/>
              <a:t>(dla 2 wymiarów):4,6</a:t>
            </a:r>
          </a:p>
          <a:p>
            <a:r>
              <a:rPr lang="pl-PL" b="1" dirty="0"/>
              <a:t>Problem priorytetowy </a:t>
            </a:r>
            <a:r>
              <a:rPr lang="pl-PL" dirty="0" smtClean="0"/>
              <a:t>:</a:t>
            </a:r>
          </a:p>
          <a:p>
            <a:endParaRPr lang="pl-PL" b="1" dirty="0"/>
          </a:p>
          <a:p>
            <a:pPr algn="ctr"/>
            <a:r>
              <a:rPr lang="pl-PL" b="1" dirty="0" smtClean="0"/>
              <a:t> </a:t>
            </a:r>
            <a:r>
              <a:rPr lang="pl-PL" dirty="0"/>
              <a:t>Zbyt mała ilość warsztatów i szkoleń dla rodziców z zakresu dbałości o zdrowie oraz zwiększających ich kompetencje wychowawcze.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626336777"/>
              </p:ext>
            </p:extLst>
          </p:nvPr>
        </p:nvGraphicFramePr>
        <p:xfrm>
          <a:off x="1571836" y="692696"/>
          <a:ext cx="6000328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5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16632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/>
              <a:t>          ARKUSZ </a:t>
            </a:r>
            <a:r>
              <a:rPr lang="pl-PL" sz="1600" b="1" dirty="0"/>
              <a:t>OCENY EFEKTÓW DZIAŁAŃ	</a:t>
            </a:r>
            <a:endParaRPr lang="pl-PL" sz="1600" b="1" dirty="0" smtClean="0"/>
          </a:p>
          <a:p>
            <a:pPr algn="ctr"/>
            <a:r>
              <a:rPr lang="pl-PL" sz="1600" b="1" dirty="0"/>
              <a:t>		</a:t>
            </a:r>
          </a:p>
          <a:p>
            <a:pPr algn="ctr"/>
            <a:r>
              <a:rPr lang="pl-PL" sz="1600" b="1" dirty="0" smtClean="0"/>
              <a:t>Dobre </a:t>
            </a:r>
            <a:r>
              <a:rPr lang="pl-PL" sz="1600" b="1" dirty="0"/>
              <a:t>samopoczucie w przedszkolu </a:t>
            </a:r>
            <a:endParaRPr lang="pl-PL" sz="1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68674"/>
              </p:ext>
            </p:extLst>
          </p:nvPr>
        </p:nvGraphicFramePr>
        <p:xfrm>
          <a:off x="251520" y="1556792"/>
          <a:ext cx="8560433" cy="3378964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693333"/>
                <a:gridCol w="2080399"/>
                <a:gridCol w="2080399"/>
                <a:gridCol w="1834094"/>
              </a:tblGrid>
              <a:tr h="3919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Badana grupa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Średnia liczba punktów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Najważniejsze lub najczęściej powtarzające się czynniki wpływające na samopoczucie </a:t>
                      </a: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(dotyczy odpowiedzi na pytania otwarte w ramkach)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Przyczyny nieudzielenia odpowiedzi na pytania otwarte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78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DOBRZE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ŹLE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2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Nauczyciele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zbadanych:13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5,0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Dobra atmosfera oraz relacje z innymi nauczycielami oraz dyrektorem przedszkola.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Relacje z rodzicami, niskie zarobki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Wyczerpanie tematu w pytaniach.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Pracownicy niepedagogiczni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zbadanych:12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5,0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Dobra atmosfera, pomocni współpracownicy.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Niskie zarobki. Trudności w wyegzekwowaniu przepisów covidowych od rodziców.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Ankieta poruszająca wiele tematów, brak chęci uzupełnienia.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Rodzice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zbadanych:91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5,0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Dobra atmosfera, miły i życzliwy personel.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Przepisy covidowe i utrudniony przez nie kontakt z nauczycielami.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Ankiety wypełniane w czasie obostrzeń sanitarnych, utrudniony kontakt, pośpiech rodziców w czasie wypełniania.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1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45811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r>
              <a:rPr lang="pl-PL" b="1" dirty="0" smtClean="0"/>
              <a:t>Średnia </a:t>
            </a:r>
            <a:r>
              <a:rPr lang="pl-PL" b="1" dirty="0"/>
              <a:t>liczba punktów dla wszystkich grup łącznie: </a:t>
            </a:r>
            <a:r>
              <a:rPr lang="pl-PL" dirty="0"/>
              <a:t>5,0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Elementy wymagające poprawy: </a:t>
            </a:r>
            <a:r>
              <a:rPr lang="pl-PL" dirty="0"/>
              <a:t>Brak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Problem priorytetowy:</a:t>
            </a:r>
            <a:r>
              <a:rPr lang="pl-PL" dirty="0"/>
              <a:t> Brak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424486292"/>
              </p:ext>
            </p:extLst>
          </p:nvPr>
        </p:nvGraphicFramePr>
        <p:xfrm>
          <a:off x="1115616" y="517128"/>
          <a:ext cx="7632848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7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188641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Podejmowanie działań dla wzmacniania zdrowia 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87721"/>
              </p:ext>
            </p:extLst>
          </p:nvPr>
        </p:nvGraphicFramePr>
        <p:xfrm>
          <a:off x="233264" y="1052736"/>
          <a:ext cx="8784976" cy="4042234"/>
        </p:xfrm>
        <a:graphic>
          <a:graphicData uri="http://schemas.openxmlformats.org/drawingml/2006/table">
            <a:tbl>
              <a:tblPr firstRow="1" firstCol="1" bandRow="1"/>
              <a:tblGrid>
                <a:gridCol w="2304255"/>
                <a:gridCol w="1059083"/>
                <a:gridCol w="2710819"/>
                <a:gridCol w="2710819"/>
              </a:tblGrid>
              <a:tr h="2867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Badana grupa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Średni odsetek odpowiedzi 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i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TAK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Działania dla wzmacniania zdrowia podejmowane 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837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NAJCZĘŚCIEJ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NAJRZADZIEJ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4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Nauczyciele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zbadanych:13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92,9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Podejmowanie starań by być bardziej aktywnym fizycznie, zwracanie uwagi na odżywianie, szukanie pozytywów w relacjach.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Brak czasu na relaks. Problemy ze zwróceniem się do kogoś po pomoc w razie potrzeby. Problemy z radzeniem sobie ze stresem.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Pracownicy niepedagogiczni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zbadanych:12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98,2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Podejmowanie aktywności fizycznej, zwracanie uwagi na zdrowe odżywianie.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Brak czasu na relaks, odpoczynek oraz utrzymanie dobrych relacji z rodziną.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Rodzice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Liczba zbadanych:91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94,6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Podejmowanie starań by być aktywnymi fizycznie, zachęcanie do tego członków rodziny. Zwracanie uwagi na zdrowe odżywianie i zachęcanie </a:t>
                      </a:r>
                      <a:r>
                        <a:rPr lang="pl-PL" sz="14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dzieci </a:t>
                      </a: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do tego.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Starają się zjadać większości posiłków wspólnie z dzieckiem. Wprowadzenie trwałej zmiany w życiu.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9" marR="46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1419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260647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sz="2000" b="1" dirty="0" smtClean="0"/>
              <a:t>Średni </a:t>
            </a:r>
            <a:r>
              <a:rPr lang="pl-PL" sz="2000" b="1" dirty="0"/>
              <a:t>odsetek odpowiedzi </a:t>
            </a:r>
            <a:r>
              <a:rPr lang="pl-PL" sz="2000" b="1" i="1" dirty="0"/>
              <a:t>Tak </a:t>
            </a:r>
            <a:r>
              <a:rPr lang="pl-PL" sz="2000" dirty="0"/>
              <a:t>dla wszystkich grup łącznie: 95,2</a:t>
            </a:r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 </a:t>
            </a:r>
          </a:p>
          <a:p>
            <a:r>
              <a:rPr lang="pl-PL" sz="2000" dirty="0"/>
              <a:t> </a:t>
            </a:r>
          </a:p>
          <a:p>
            <a:pPr algn="ctr"/>
            <a:r>
              <a:rPr lang="pl-PL" sz="3200" b="1" dirty="0"/>
              <a:t>Wnioski do dalszych działań</a:t>
            </a:r>
            <a:r>
              <a:rPr lang="pl-PL" sz="3200" dirty="0" smtClean="0"/>
              <a:t>:</a:t>
            </a:r>
          </a:p>
          <a:p>
            <a:pPr algn="ctr"/>
            <a:r>
              <a:rPr lang="pl-PL" sz="3200" dirty="0" smtClean="0"/>
              <a:t> </a:t>
            </a:r>
          </a:p>
          <a:p>
            <a:pPr algn="ctr"/>
            <a:r>
              <a:rPr lang="pl-PL" sz="3200" dirty="0" smtClean="0"/>
              <a:t>Zwrócenie </a:t>
            </a:r>
            <a:r>
              <a:rPr lang="pl-PL" sz="3200" dirty="0"/>
              <a:t>uwagi w trakcie szkoleń i warsztatów na to jak ważny jest czas na relaks, relacje rodzinne oraz wspólne rodzinne zjadanie posiłków</a:t>
            </a:r>
            <a:r>
              <a:rPr lang="pl-PL" sz="3200" dirty="0" smtClean="0"/>
              <a:t>.</a:t>
            </a:r>
          </a:p>
          <a:p>
            <a:pPr algn="ctr"/>
            <a:endParaRPr lang="pl-PL" sz="3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5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29702"/>
              </p:ext>
            </p:extLst>
          </p:nvPr>
        </p:nvGraphicFramePr>
        <p:xfrm>
          <a:off x="467544" y="1052736"/>
          <a:ext cx="7992888" cy="5074766"/>
        </p:xfrm>
        <a:graphic>
          <a:graphicData uri="http://schemas.openxmlformats.org/drawingml/2006/table">
            <a:tbl>
              <a:tblPr firstRow="1" firstCol="1" bandRow="1"/>
              <a:tblGrid>
                <a:gridCol w="3580185"/>
                <a:gridCol w="980242"/>
                <a:gridCol w="3432461"/>
              </a:tblGrid>
              <a:tr h="61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Standard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Średnia liczba punktów 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Problem priorytetowy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6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93"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Koncepcja pracy przedszkola, jego organizacja i struktura sprzyjają realizacji długofalowych, zaplanowanych działań dla wzmacniania zdrowia dzieci, pracowników i rodziców dzieci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5,0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Brak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61"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Klimat społeczny przedszkola sprzyja dobremu samopoczuciu i zdrowiu dzieci, pracowników i rodziców dzieci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4,9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Małe zaangażowanie rodziców w życie przedszkola.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079"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Przedszkole prowadzi edukację zdrowotną dzieci i stwarza im warunki do praktykowania w codziennym życiu zachowań prozdrowotnych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4,9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Zbyt mała ilość warsztatów i szkoleń dla rodziców zachęcających do zachowań prozdrowotnych oraz aktywności fizycznej.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093"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Przedszkole podejmuje działania w celu zwiększenia kompetencji pracowników i rodziców dzieci w zakresie dbałości o zdrowie oraz prowadzenia edukacji zdrowotnej dzieci.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4,6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Zbyt mała ilość warsztatów i szkoleń dla rodziców z zakresu dbałości o zdrowie oraz zwiększających ich kompetencje wychowawcze.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572" marR="59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343414"/>
            <a:ext cx="89089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RAPORT KOŃCOWY Z AUTOEWALUACJI		                                           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I. Ocena standardów i wybór problemów priorytetowych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1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620689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II. Ocena efektów działań i wybór problemów priorytetowych</a:t>
            </a:r>
            <a:endParaRPr lang="pl-PL" sz="2400" dirty="0"/>
          </a:p>
          <a:p>
            <a:pPr algn="ctr"/>
            <a:r>
              <a:rPr lang="pl-PL" sz="2400" b="1" dirty="0"/>
              <a:t>Dobre samopoczucie w przedszkolu</a:t>
            </a:r>
            <a:endParaRPr lang="pl-PL" sz="2400" dirty="0"/>
          </a:p>
          <a:p>
            <a:pPr lvl="0"/>
            <a:r>
              <a:rPr lang="pl-PL" sz="2400" dirty="0"/>
              <a:t>Średnia liczba punktów dla wszystkich grup łącznie: 5,0</a:t>
            </a:r>
          </a:p>
          <a:p>
            <a:pPr lvl="0"/>
            <a:r>
              <a:rPr lang="pl-PL" sz="2400" dirty="0"/>
              <a:t>Problem priorytetowy: Brak</a:t>
            </a:r>
          </a:p>
          <a:p>
            <a:r>
              <a:rPr lang="pl-PL" sz="2400" dirty="0"/>
              <a:t> </a:t>
            </a:r>
          </a:p>
          <a:p>
            <a:pPr algn="ctr"/>
            <a:r>
              <a:rPr lang="pl-PL" sz="2400" b="1" dirty="0"/>
              <a:t>Podejmowanie działań dla wzmacniania zdrowia</a:t>
            </a:r>
            <a:endParaRPr lang="pl-PL" sz="2400" dirty="0"/>
          </a:p>
          <a:p>
            <a:pPr lvl="0" algn="ctr"/>
            <a:r>
              <a:rPr lang="pl-PL" sz="2400" dirty="0"/>
              <a:t>Średni odsetek odpowiedzi TAK dla wszystkich grup łącznie: </a:t>
            </a:r>
            <a:r>
              <a:rPr lang="pl-PL" sz="2400" dirty="0">
                <a:solidFill>
                  <a:srgbClr val="FF0000"/>
                </a:solidFill>
              </a:rPr>
              <a:t>95,2</a:t>
            </a:r>
          </a:p>
          <a:p>
            <a:pPr lvl="0" algn="ctr"/>
            <a:r>
              <a:rPr lang="pl-PL" sz="2400" dirty="0"/>
              <a:t>Wnioski do dalszych działań</a:t>
            </a:r>
            <a:r>
              <a:rPr lang="pl-PL" sz="2400" dirty="0" smtClean="0"/>
              <a:t>:</a:t>
            </a:r>
          </a:p>
          <a:p>
            <a:pPr lvl="0" algn="ctr"/>
            <a:r>
              <a:rPr lang="pl-PL" sz="2400" dirty="0" smtClean="0"/>
              <a:t> </a:t>
            </a:r>
            <a:r>
              <a:rPr lang="pl-PL" sz="2400" dirty="0"/>
              <a:t>Zwrócenie uwagi w trakcie szkoleń i warsztatów na to jak ważny jest czas na relaks, relacje rodzinne oraz wspólne rodzinne zjadanie posiłków.</a:t>
            </a:r>
            <a:endParaRPr lang="pl-PL" sz="2400" dirty="0">
              <a:effectLst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0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4" y="548680"/>
            <a:ext cx="8703084" cy="582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7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0" y="620688"/>
            <a:ext cx="87414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0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664639" cy="5398536"/>
          </a:xfrm>
        </p:spPr>
        <p:txBody>
          <a:bodyPr/>
          <a:lstStyle/>
          <a:p>
            <a:pPr algn="l"/>
            <a:r>
              <a:rPr lang="pl-PL" sz="1600" dirty="0" smtClean="0">
                <a:effectLst/>
              </a:rPr>
              <a:t>WSTĘP</a:t>
            </a:r>
            <a:br>
              <a:rPr lang="pl-PL" sz="1600" dirty="0" smtClean="0">
                <a:effectLst/>
              </a:rPr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800" dirty="0">
                <a:effectLst/>
              </a:rPr>
              <a:t>Prezentowany raport jest rezultatem ewaluacji wewnętrznej </a:t>
            </a:r>
            <a:r>
              <a:rPr lang="pl-PL" sz="1800" dirty="0" smtClean="0">
                <a:effectLst/>
              </a:rPr>
              <a:t>przeprowadzonej w celu ubiegania się o nadanie Krajowego Certyfikatu </a:t>
            </a:r>
            <a:r>
              <a:rPr lang="pl-PL" sz="1800" dirty="0">
                <a:effectLst/>
              </a:rPr>
              <a:t>Przedszkole Promujące Zdrowie.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effectLst/>
              </a:rPr>
              <a:t>Badania zostały wykonane zgodnie z zasadami i narzędziami do </a:t>
            </a:r>
            <a:r>
              <a:rPr lang="pl-PL" sz="1800" dirty="0" smtClean="0">
                <a:effectLst/>
              </a:rPr>
              <a:t>autoewaluacji w przedszkolu promującym zdrowie , opracowanymi</a:t>
            </a:r>
            <a:r>
              <a:rPr lang="pl-PL" sz="1800" dirty="0"/>
              <a:t> </a:t>
            </a:r>
            <a:r>
              <a:rPr lang="pl-PL" sz="1800" dirty="0" smtClean="0">
                <a:effectLst/>
              </a:rPr>
              <a:t>przez </a:t>
            </a:r>
            <a:r>
              <a:rPr lang="pl-PL" sz="1800" dirty="0">
                <a:effectLst/>
              </a:rPr>
              <a:t>prof. Barbarę </a:t>
            </a:r>
            <a:r>
              <a:rPr lang="pl-PL" sz="1800" dirty="0" smtClean="0">
                <a:effectLst/>
              </a:rPr>
              <a:t>Woynarowską i Magdalenę Woynarowską-Sołdan.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effectLst/>
              </a:rPr>
              <a:t>Zgodnie z wytycznymi Ośrodka Rozwoju Edukacji zastosowano i wykorzystano do </a:t>
            </a:r>
            <a:r>
              <a:rPr lang="pl-PL" sz="1800" dirty="0" smtClean="0">
                <a:effectLst/>
              </a:rPr>
              <a:t>badań ankiety dla nauczycieli, pracowników  </a:t>
            </a:r>
            <a:r>
              <a:rPr lang="pl-PL" sz="1800" dirty="0">
                <a:effectLst/>
              </a:rPr>
              <a:t>niepedagogicznych i rodziców.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effectLst/>
              </a:rPr>
              <a:t>Przeprowadzono badanie dzieci techniką „Narysuj i opowiedz”.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effectLst/>
              </a:rPr>
              <a:t>Wyniki badań opracowane zostały w formie raportu.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effectLst/>
              </a:rPr>
              <a:t>Ewaluację zrealizował Zespół Promocji Zdrowia </a:t>
            </a:r>
            <a:r>
              <a:rPr lang="pl-PL" sz="1800" dirty="0" smtClean="0">
                <a:effectLst/>
              </a:rPr>
              <a:t>PP-28 w Rzeszowie, </a:t>
            </a:r>
            <a:r>
              <a:rPr lang="pl-PL" sz="1800" dirty="0">
                <a:effectLst/>
              </a:rPr>
              <a:t>który tworzą </a:t>
            </a:r>
            <a:r>
              <a:rPr lang="pl-PL" sz="1800" dirty="0" smtClean="0">
                <a:effectLst/>
              </a:rPr>
              <a:t>przedstawiciele różnych grup społeczności przedszkolnej; </a:t>
            </a:r>
            <a:r>
              <a:rPr lang="pl-PL" sz="1800" dirty="0">
                <a:effectLst/>
              </a:rPr>
              <a:t>zarówno nauczyciele, jak i </a:t>
            </a:r>
            <a:r>
              <a:rPr lang="pl-PL" sz="1800" dirty="0" smtClean="0">
                <a:effectLst/>
              </a:rPr>
              <a:t>pracownicy niepedagogiczni oraz rodzice wspierani  </a:t>
            </a:r>
            <a:r>
              <a:rPr lang="pl-PL" sz="1800" dirty="0">
                <a:effectLst/>
              </a:rPr>
              <a:t>przez koordynatora programu – </a:t>
            </a:r>
            <a:r>
              <a:rPr lang="pl-PL" sz="1800" dirty="0" smtClean="0">
                <a:effectLst/>
              </a:rPr>
              <a:t>nauczycielkę Lidię Borkowską.</a:t>
            </a: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7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" y="908720"/>
            <a:ext cx="857335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2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764704"/>
            <a:ext cx="79928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DZIĘKUJEMY ZA </a:t>
            </a:r>
            <a:r>
              <a:rPr lang="pl-PL" sz="3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UWAGĘ</a:t>
            </a:r>
          </a:p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latin typeface="Arial"/>
              </a:rPr>
              <a:t>Zespół Promocji Zdrowia </a:t>
            </a:r>
            <a:r>
              <a:rPr lang="pl-PL" sz="2400" dirty="0" smtClean="0">
                <a:latin typeface="Arial"/>
              </a:rPr>
              <a:t>Publicznego Przedszkola Nr 28 w Rzeszowie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>
                <a:latin typeface="Arial"/>
              </a:rPr>
              <a:t>K</a:t>
            </a:r>
            <a:r>
              <a:rPr lang="pl-PL" sz="2400" dirty="0" smtClean="0">
                <a:latin typeface="Arial"/>
              </a:rPr>
              <a:t>oordynator </a:t>
            </a:r>
            <a:r>
              <a:rPr lang="pl-PL" sz="2400" dirty="0">
                <a:latin typeface="Arial"/>
              </a:rPr>
              <a:t>– </a:t>
            </a:r>
            <a:r>
              <a:rPr lang="pl-PL" sz="2400" dirty="0" smtClean="0">
                <a:latin typeface="Arial"/>
              </a:rPr>
              <a:t>mgr Lidia Borkowska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31</a:t>
            </a:fld>
            <a:endParaRPr lang="pl-PL"/>
          </a:p>
        </p:txBody>
      </p:sp>
      <p:pic>
        <p:nvPicPr>
          <p:cNvPr id="4" name="Obraz 3" descr="https://cloud2h.edupage.org/cloud?z%3ARzZ9yNodXIWrTKNwvWUJZ%2B9sU23VUZtF1%2FOYdTHss%2FKwaHnsNTLnK6DBzyR9LU4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384376" cy="344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3456384" cy="33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79" cy="5832648"/>
          </a:xfrm>
        </p:spPr>
        <p:txBody>
          <a:bodyPr/>
          <a:lstStyle/>
          <a:p>
            <a:pPr algn="ctr"/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2800" dirty="0">
                <a:effectLst/>
              </a:rPr>
              <a:t>STANDARD </a:t>
            </a:r>
            <a:r>
              <a:rPr lang="pl-PL" sz="2800" dirty="0" smtClean="0">
                <a:effectLst/>
              </a:rPr>
              <a:t>I</a:t>
            </a:r>
            <a:br>
              <a:rPr lang="pl-PL" sz="2800" dirty="0" smtClean="0">
                <a:effectLst/>
              </a:rPr>
            </a:br>
            <a:r>
              <a:rPr lang="pl-PL" sz="2800" dirty="0">
                <a:effectLst/>
              </a:rPr>
              <a:t/>
            </a:r>
            <a:br>
              <a:rPr lang="pl-PL" sz="2800" dirty="0">
                <a:effectLst/>
              </a:rPr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>
                <a:effectLst/>
              </a:rPr>
              <a:t>Koncepcja pracy przedszkola, jego organizacja i </a:t>
            </a:r>
            <a:r>
              <a:rPr lang="pl-PL" sz="2800" dirty="0" smtClean="0">
                <a:effectLst/>
              </a:rPr>
              <a:t>struktura sprzyjająca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>
                <a:effectLst/>
              </a:rPr>
              <a:t>realizacji </a:t>
            </a:r>
            <a:r>
              <a:rPr lang="pl-PL" sz="2800" dirty="0">
                <a:effectLst/>
              </a:rPr>
              <a:t>długofalowych, </a:t>
            </a:r>
            <a:r>
              <a:rPr lang="pl-PL" sz="2800" dirty="0" smtClean="0">
                <a:effectLst/>
              </a:rPr>
              <a:t>zaplanowanych </a:t>
            </a:r>
            <a:r>
              <a:rPr lang="pl-PL" sz="2800" dirty="0">
                <a:effectLst/>
              </a:rPr>
              <a:t>działań </a:t>
            </a:r>
            <a:r>
              <a:rPr lang="pl-PL" sz="2800" dirty="0" smtClean="0">
                <a:effectLst/>
              </a:rPr>
              <a:t>dla wzmacniania zdrowia dzieci, </a:t>
            </a:r>
            <a:r>
              <a:rPr lang="pl-PL" sz="2800" dirty="0">
                <a:effectLst/>
              </a:rPr>
              <a:t>pracowników i rodziców </a:t>
            </a:r>
            <a:r>
              <a:rPr lang="pl-PL" sz="2800" dirty="0" smtClean="0">
                <a:effectLst/>
              </a:rPr>
              <a:t>dzieci.</a:t>
            </a: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59032"/>
              </p:ext>
            </p:extLst>
          </p:nvPr>
        </p:nvGraphicFramePr>
        <p:xfrm>
          <a:off x="683568" y="620690"/>
          <a:ext cx="7920879" cy="514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368"/>
                <a:gridCol w="1872208"/>
                <a:gridCol w="2736303"/>
              </a:tblGrid>
              <a:tr h="648070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Wymiar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Średnia liczba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Wybrane elementy, których poprawa jest pilna i możliwa</a:t>
                      </a:r>
                      <a:endParaRPr lang="pl-PL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</a:t>
                      </a:r>
                      <a:endParaRPr lang="pl-PL" dirty="0"/>
                    </a:p>
                  </a:txBody>
                  <a:tcPr/>
                </a:tc>
              </a:tr>
              <a:tr h="116811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Uwzględnienie promocji zdrowia w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dokumentach oraz w pracy i życiu przedszkola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Struktura dla realizacji programu przedszkola promującego zdrowie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Szkolenia, systematyczne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informowanie i dostępność informacji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temat koncepcji przedszkola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promującego zdrowie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Planowanie i ewaluacja działań w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zakresie promocji zdrowia oraz ich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dokumentowanie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03648" y="62755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Podsumowanie wyników w standardzie pierwszym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1140727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3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3608" y="69269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STANDARD </a:t>
            </a:r>
            <a:r>
              <a:rPr lang="pl-PL" sz="3600" dirty="0" smtClean="0"/>
              <a:t>II</a:t>
            </a:r>
          </a:p>
          <a:p>
            <a:pPr algn="ctr"/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Klimat społeczny przedszkola sprzyja dobremu samopoczuciu</a:t>
            </a:r>
            <a:br>
              <a:rPr lang="pl-PL" sz="3600" dirty="0"/>
            </a:br>
            <a:r>
              <a:rPr lang="pl-PL" sz="3600" dirty="0"/>
              <a:t>i zdrowiu dzieci, pracowników i rodziców </a:t>
            </a:r>
            <a:r>
              <a:rPr lang="pl-PL" sz="3600" dirty="0" smtClean="0"/>
              <a:t>dzieci.</a:t>
            </a:r>
            <a:endParaRPr lang="pl-PL" sz="36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5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260648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Badanie klimatu społecznego przedszkola za pomocą ankiety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09739"/>
              </p:ext>
            </p:extLst>
          </p:nvPr>
        </p:nvGraphicFramePr>
        <p:xfrm>
          <a:off x="449795" y="511499"/>
          <a:ext cx="8532441" cy="5944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071"/>
                <a:gridCol w="4043221"/>
                <a:gridCol w="926126"/>
                <a:gridCol w="1045324"/>
                <a:gridCol w="1468699"/>
              </a:tblGrid>
              <a:tr h="1322898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Badana grupa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zbadanych osób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Wymiary (numery </a:t>
                      </a:r>
                      <a:r>
                        <a:rPr lang="pl-PL" sz="1400" baseline="0" dirty="0" smtClean="0"/>
                        <a:t>stwierdzeń)</a:t>
                      </a:r>
                      <a:endParaRPr lang="pl-PL" sz="1400" dirty="0" smtClean="0"/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Ocena: średnia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punktów w</a:t>
                      </a:r>
                      <a:r>
                        <a:rPr lang="pl-PL" sz="1200" dirty="0" smtClean="0"/>
                        <a:t/>
                      </a:r>
                      <a:br>
                        <a:rPr lang="pl-PL" sz="1200" dirty="0" smtClean="0"/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każdym wymiarze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Ocena: średnia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punktów we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wszystkich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wymiarach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Elementy wymagające poprawy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(jeśli aktualny stan odbiega od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pożądanego </a:t>
                      </a:r>
                      <a:endParaRPr lang="pl-PL" sz="1400" dirty="0"/>
                    </a:p>
                  </a:txBody>
                  <a:tcPr/>
                </a:tc>
              </a:tr>
              <a:tr h="436635">
                <a:tc rowSpan="4">
                  <a:txBody>
                    <a:bodyPr/>
                    <a:lstStyle/>
                    <a:p>
                      <a:r>
                        <a:rPr lang="pl-PL" sz="1200" dirty="0" smtClean="0"/>
                        <a:t>Nauczyciele </a:t>
                      </a:r>
                    </a:p>
                    <a:p>
                      <a:r>
                        <a:rPr lang="pl-PL" sz="1400" dirty="0" smtClean="0"/>
                        <a:t>Liczba 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Stwarzanie nauczycielom możliwości uczestnictwa w życiu przedszkola (4-5)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64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i wsparcie ze strony dyrektora przedszkola (6-9)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44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Relacje</a:t>
                      </a:r>
                      <a:r>
                        <a:rPr lang="pl-PL" sz="1200" baseline="0" dirty="0" smtClean="0"/>
                        <a:t> między nauczycielami (10-12)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9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Relacje z rodzicami dzieci (13-15)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6635">
                <a:tc rowSpan="4">
                  <a:txBody>
                    <a:bodyPr/>
                    <a:lstStyle/>
                    <a:p>
                      <a:r>
                        <a:rPr lang="pl-PL" sz="900" dirty="0" smtClean="0"/>
                        <a:t>Pracownicy niepedagogiczni</a:t>
                      </a:r>
                    </a:p>
                    <a:p>
                      <a:r>
                        <a:rPr lang="pl-PL" sz="900" dirty="0" smtClean="0"/>
                        <a:t>Liczba</a:t>
                      </a:r>
                      <a:r>
                        <a:rPr lang="pl-PL" sz="900" baseline="0" dirty="0" smtClean="0"/>
                        <a:t> 12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Stwarzanie pracownikom możliwości uczestnictwa w życiu przedszkola (4-5)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273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i wsparcie ze strony dyrektora przedszkola (6-8)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2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z nauczycielami (9-11)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66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z innymi pracownikami p-la, którzy nie są nauczycielami (12-14)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6635">
                <a:tc rowSpan="3">
                  <a:txBody>
                    <a:bodyPr/>
                    <a:lstStyle/>
                    <a:p>
                      <a:r>
                        <a:rPr lang="pl-PL" sz="1400" dirty="0" smtClean="0"/>
                        <a:t>Rodzice dzieci 91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Stwarzanie rodzicom możliwości uczestnictwa w życiu przedszkola (3-6)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4,7</a:t>
                      </a:r>
                      <a:endParaRPr lang="pl-PL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Opracowanie kwestionariuszy ankiet w zakresie potrzeb rodziców dotyczących zdrowia oraz uczestnictwa w życiu przedszkola</a:t>
                      </a:r>
                      <a:endParaRPr lang="pl-PL" sz="1000" dirty="0"/>
                    </a:p>
                  </a:txBody>
                  <a:tcPr/>
                </a:tc>
              </a:tr>
              <a:tr h="349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Relacje z nauczycielami i dyrektorem (7-9)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10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Postrzeganie przez rodziców sposobu, w jaki nauczyciele traktują ich dziecko</a:t>
                      </a:r>
                      <a:r>
                        <a:rPr lang="pl-P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(10-13)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0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5486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Podsumowanie wyników w standardzie drugim:</a:t>
            </a:r>
            <a:br>
              <a:rPr lang="pl-PL" dirty="0"/>
            </a:br>
            <a:r>
              <a:rPr lang="pl-PL" dirty="0"/>
              <a:t>badanie klimatu społecznego przedszkola za pomocą ankiety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6814189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63D7-80FC-4AA9-B981-E15CA67079B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4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928</TotalTime>
  <Words>1463</Words>
  <Application>Microsoft Office PowerPoint</Application>
  <PresentationFormat>Pokaz na ekranie (4:3)</PresentationFormat>
  <Paragraphs>386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Aerodynamiczny</vt:lpstr>
      <vt:lpstr>Prezentacja programu PowerPoint</vt:lpstr>
      <vt:lpstr>WYNIKI EWALUACJI WEWNĘTRZNEJ W RAMACH PROGRAMU PRZEDSZKOLE PROMUJĄCE ZDROWIE PRZEPROWADZONEJ W ROKU SZKOLNYM 2021/2022</vt:lpstr>
      <vt:lpstr>WSTĘP  Prezentowany raport jest rezultatem ewaluacji wewnętrznej przeprowadzonej w celu ubiegania się o nadanie Krajowego Certyfikatu Przedszkole Promujące Zdrowie. Badania zostały wykonane zgodnie z zasadami i narzędziami do autoewaluacji w przedszkolu promującym zdrowie , opracowanymi przez prof. Barbarę Woynarowską i Magdalenę Woynarowską-Sołdan. Zgodnie z wytycznymi Ośrodka Rozwoju Edukacji zastosowano i wykorzystano do badań ankiety dla nauczycieli, pracowników  niepedagogicznych i rodziców. Przeprowadzono badanie dzieci techniką „Narysuj i opowiedz”. Wyniki badań opracowane zostały w formie raportu. Ewaluację zrealizował Zespół Promocji Zdrowia PP-28 w Rzeszowie, który tworzą przedstawiciele różnych grup społeczności przedszkolnej; zarówno nauczyciele, jak i pracownicy niepedagogiczni oraz rodzice wspierani  przez koordynatora programu – nauczycielkę Lidię Borkowską. </vt:lpstr>
      <vt:lpstr>  STANDARD I   Koncepcja pracy przedszkola, jego organizacja i struktura sprzyjająca realizacji długofalowych, zaplanowanych działań dla wzmacniania zdrowia dzieci, pracowników i rodziców dzieci.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78</cp:revision>
  <dcterms:created xsi:type="dcterms:W3CDTF">2022-05-09T14:16:14Z</dcterms:created>
  <dcterms:modified xsi:type="dcterms:W3CDTF">2022-06-26T05:57:29Z</dcterms:modified>
</cp:coreProperties>
</file>