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media/image1.jpeg" ContentType="image/jpeg"/>
  <Override PartName="/ppt/media/image2.jpeg" ContentType="image/jpeg"/>
  <Override PartName="/ppt/media/image5.png" ContentType="image/png"/>
  <Override PartName="/ppt/media/image3.jpeg" ContentType="image/jpeg"/>
  <Override PartName="/ppt/media/image4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slideLayouts/slideLayout3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</p:sldMasterIdLst>
  <p:sldIdLst>
    <p:sldId id="256" r:id="rId6"/>
    <p:sldId id="257" r:id="rId7"/>
    <p:sldId id="258" r:id="rId8"/>
    <p:sldId id="259" r:id="rId9"/>
    <p:sldId id="260" r:id="rId10"/>
    <p:sldId id="261" r:id="rId11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06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12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13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2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3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3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4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44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49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50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51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4.jpeg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pl-PL" sz="1800" spc="-1" strike="noStrike">
                <a:latin typeface="Arial"/>
              </a:rPr>
              <a:t>Kliknij, aby edytować format tekstu tytułu</a:t>
            </a:r>
            <a:endParaRPr b="0" lang="pl-PL" sz="18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800" spc="-1" strike="noStrike">
                <a:latin typeface="Arial"/>
              </a:rPr>
              <a:t>Kliknij, aby edytować format tekstu konspektu</a:t>
            </a:r>
            <a:endParaRPr b="0" lang="pl-PL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1800" spc="-1" strike="noStrike">
                <a:latin typeface="Arial"/>
              </a:rPr>
              <a:t>Drugi poziom konspektu</a:t>
            </a:r>
            <a:endParaRPr b="0" lang="pl-PL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800" spc="-1" strike="noStrike">
                <a:latin typeface="Arial"/>
              </a:rPr>
              <a:t>Trzeci poziom konspektu</a:t>
            </a:r>
            <a:endParaRPr b="0" lang="pl-PL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1800" spc="-1" strike="noStrike">
                <a:latin typeface="Arial"/>
              </a:rPr>
              <a:t>Czwarty poziom konspektu</a:t>
            </a:r>
            <a:endParaRPr b="0" lang="pl-PL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800" spc="-1" strike="noStrike">
                <a:latin typeface="Arial"/>
              </a:rPr>
              <a:t>Piąty poziom konspektu</a:t>
            </a:r>
            <a:endParaRPr b="0" lang="pl-PL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800" spc="-1" strike="noStrike">
                <a:latin typeface="Arial"/>
              </a:rPr>
              <a:t>Szósty poziom konspektu</a:t>
            </a:r>
            <a:endParaRPr b="0" lang="pl-PL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800" spc="-1" strike="noStrike">
                <a:latin typeface="Arial"/>
              </a:rPr>
              <a:t>Siódmy poziom konspektu</a:t>
            </a:r>
            <a:endParaRPr b="0" lang="pl-PL" sz="18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pl-PL" sz="1800" spc="-1" strike="noStrike">
                <a:latin typeface="Arial"/>
              </a:rPr>
              <a:t>Kliknij, aby edytować format tekstu tytułu</a:t>
            </a:r>
            <a:endParaRPr b="0" lang="pl-PL" sz="18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800" spc="-1" strike="noStrike">
                <a:latin typeface="Arial"/>
              </a:rPr>
              <a:t>Kliknij, aby edytować format tekstu konspektu</a:t>
            </a:r>
            <a:endParaRPr b="0" lang="pl-PL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1800" spc="-1" strike="noStrike">
                <a:latin typeface="Arial"/>
              </a:rPr>
              <a:t>Drugi poziom konspektu</a:t>
            </a:r>
            <a:endParaRPr b="0" lang="pl-PL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800" spc="-1" strike="noStrike">
                <a:latin typeface="Arial"/>
              </a:rPr>
              <a:t>Trzeci poziom konspektu</a:t>
            </a:r>
            <a:endParaRPr b="0" lang="pl-PL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1800" spc="-1" strike="noStrike">
                <a:latin typeface="Arial"/>
              </a:rPr>
              <a:t>Czwarty poziom konspektu</a:t>
            </a:r>
            <a:endParaRPr b="0" lang="pl-PL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800" spc="-1" strike="noStrike">
                <a:latin typeface="Arial"/>
              </a:rPr>
              <a:t>Piąty poziom konspektu</a:t>
            </a:r>
            <a:endParaRPr b="0" lang="pl-PL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800" spc="-1" strike="noStrike">
                <a:latin typeface="Arial"/>
              </a:rPr>
              <a:t>Szósty poziom konspektu</a:t>
            </a:r>
            <a:endParaRPr b="0" lang="pl-PL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800" spc="-1" strike="noStrike">
                <a:latin typeface="Arial"/>
              </a:rPr>
              <a:t>Siódmy poziom konspektu</a:t>
            </a:r>
            <a:endParaRPr b="0" lang="pl-PL" sz="18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pl-PL" sz="4400" spc="-1" strike="noStrike">
                <a:latin typeface="Arial"/>
              </a:rPr>
              <a:t>Kliknij, aby edytować format tekstu tytułu</a:t>
            </a:r>
            <a:endParaRPr b="0" lang="pl-PL" sz="4400" spc="-1" strike="noStrike"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3200" spc="-1" strike="noStrike">
                <a:latin typeface="Arial"/>
              </a:rPr>
              <a:t>Kliknij, aby edytować format tekstu konspektu</a:t>
            </a:r>
            <a:endParaRPr b="0" lang="pl-PL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800" spc="-1" strike="noStrike">
                <a:latin typeface="Arial"/>
              </a:rPr>
              <a:t>Drugi poziom konspektu</a:t>
            </a:r>
            <a:endParaRPr b="0" lang="pl-PL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400" spc="-1" strike="noStrike">
                <a:latin typeface="Arial"/>
              </a:rPr>
              <a:t>Trzeci poziom konspektu</a:t>
            </a:r>
            <a:endParaRPr b="0" lang="pl-PL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000" spc="-1" strike="noStrike">
                <a:latin typeface="Arial"/>
              </a:rPr>
              <a:t>Czwarty poziom konspektu</a:t>
            </a:r>
            <a:endParaRPr b="0" lang="pl-PL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latin typeface="Arial"/>
              </a:rPr>
              <a:t>Piąty poziom konspektu</a:t>
            </a:r>
            <a:endParaRPr b="0" lang="pl-PL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latin typeface="Arial"/>
              </a:rPr>
              <a:t>Szósty poziom konspektu</a:t>
            </a:r>
            <a:endParaRPr b="0" lang="pl-PL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latin typeface="Arial"/>
              </a:rPr>
              <a:t>Siódmy poziom konspektu</a:t>
            </a:r>
            <a:endParaRPr b="0" lang="pl-PL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rIns="0" tIns="0" bIns="0" anchor="ctr" anchorCtr="1"/>
          <a:p>
            <a:r>
              <a:rPr b="0" lang="pl-PL" sz="1800" spc="-1" strike="noStrike">
                <a:latin typeface="Arial"/>
              </a:rPr>
              <a:t>Kliknij, aby edytować format tekstu tytułu</a:t>
            </a:r>
            <a:endParaRPr b="0" lang="pl-PL" sz="1800" spc="-1" strike="noStrike"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3200" spc="-1" strike="noStrike">
                <a:latin typeface="Arial"/>
              </a:rPr>
              <a:t>Kliknij, aby edytować format tekstu konspektu</a:t>
            </a:r>
            <a:endParaRPr b="0" lang="pl-PL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800" spc="-1" strike="noStrike">
                <a:latin typeface="Arial"/>
              </a:rPr>
              <a:t>Drugi poziom konspektu</a:t>
            </a:r>
            <a:endParaRPr b="0" lang="pl-PL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400" spc="-1" strike="noStrike">
                <a:latin typeface="Arial"/>
              </a:rPr>
              <a:t>Trzeci poziom konspektu</a:t>
            </a:r>
            <a:endParaRPr b="0" lang="pl-PL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000" spc="-1" strike="noStrike">
                <a:latin typeface="Arial"/>
              </a:rPr>
              <a:t>Czwarty poziom konspektu</a:t>
            </a:r>
            <a:endParaRPr b="0" lang="pl-PL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latin typeface="Arial"/>
              </a:rPr>
              <a:t>Piąty poziom konspektu</a:t>
            </a:r>
            <a:endParaRPr b="0" lang="pl-PL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latin typeface="Arial"/>
              </a:rPr>
              <a:t>Szósty poziom konspektu</a:t>
            </a:r>
            <a:endParaRPr b="0" lang="pl-PL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latin typeface="Arial"/>
              </a:rPr>
              <a:t>Siódmy poziom konspektu</a:t>
            </a:r>
            <a:endParaRPr b="0" lang="pl-PL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7.jpeg"/><Relationship Id="rId3" Type="http://schemas.openxmlformats.org/officeDocument/2006/relationships/slideLayout" Target="../slideLayouts/slideLayout2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39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CustomShape 1"/>
          <p:cNvSpPr/>
          <p:nvPr/>
        </p:nvSpPr>
        <p:spPr>
          <a:xfrm>
            <a:off x="914400" y="2349000"/>
            <a:ext cx="10362600" cy="32396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>
            <a:normAutofit/>
          </a:bodyPr>
          <a:p>
            <a:pPr algn="ctr">
              <a:lnSpc>
                <a:spcPct val="100000"/>
              </a:lnSpc>
            </a:pPr>
            <a:r>
              <a:rPr b="1" lang="pl-PL" sz="4400" spc="-1" strike="noStrike">
                <a:solidFill>
                  <a:srgbClr val="2a499b"/>
                </a:solidFill>
                <a:latin typeface="Calibri"/>
                <a:ea typeface="Calibri"/>
              </a:rPr>
              <a:t>Innowacyjna Szkoła. Innowacyjny Nauczyciel</a:t>
            </a:r>
            <a:br/>
            <a:br/>
            <a:r>
              <a:rPr b="1" lang="pl-PL" sz="3600" spc="-1" strike="noStrike">
                <a:solidFill>
                  <a:srgbClr val="2a499b"/>
                </a:solidFill>
                <a:latin typeface="Calibri"/>
                <a:ea typeface="Calibri"/>
              </a:rPr>
              <a:t>rozstrzygnięcie konkursu </a:t>
            </a:r>
            <a:br/>
            <a:r>
              <a:rPr b="1" lang="pl-PL" sz="3600" spc="-1" strike="noStrike">
                <a:solidFill>
                  <a:srgbClr val="2a499b"/>
                </a:solidFill>
                <a:latin typeface="Calibri"/>
                <a:ea typeface="Calibri"/>
              </a:rPr>
              <a:t>edycja</a:t>
            </a:r>
            <a:br/>
            <a:r>
              <a:rPr b="1" lang="pl-PL" sz="3600" spc="-1" strike="noStrike">
                <a:solidFill>
                  <a:srgbClr val="2a499b"/>
                </a:solidFill>
                <a:latin typeface="Calibri"/>
                <a:ea typeface="Calibri"/>
              </a:rPr>
              <a:t>2019-2020-2021</a:t>
            </a:r>
            <a:br/>
            <a:br/>
            <a:br/>
            <a:endParaRPr b="0" lang="pl-PL" sz="3600" spc="-1" strike="noStrike"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CustomShape 1"/>
          <p:cNvSpPr/>
          <p:nvPr/>
        </p:nvSpPr>
        <p:spPr>
          <a:xfrm>
            <a:off x="609480" y="620640"/>
            <a:ext cx="10972080" cy="55047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>
            <a:normAutofit/>
          </a:bodyPr>
          <a:p>
            <a:pPr algn="ctr">
              <a:lnSpc>
                <a:spcPct val="100000"/>
              </a:lnSpc>
              <a:spcBef>
                <a:spcPts val="700"/>
              </a:spcBef>
            </a:pPr>
            <a:r>
              <a:rPr b="0" i="1" lang="pl-PL" sz="3800" spc="-1" strike="noStrike">
                <a:solidFill>
                  <a:srgbClr val="0070c0"/>
                </a:solidFill>
                <a:latin typeface="Calibri"/>
                <a:ea typeface="Calibri"/>
              </a:rPr>
              <a:t>Innowacja polega na tym, że widząc to, co wszyscy inni, </a:t>
            </a:r>
            <a:endParaRPr b="0" lang="pl-PL" sz="38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700"/>
              </a:spcBef>
            </a:pPr>
            <a:r>
              <a:rPr b="0" i="1" lang="pl-PL" sz="3800" spc="-1" strike="noStrike">
                <a:solidFill>
                  <a:srgbClr val="0070c0"/>
                </a:solidFill>
                <a:latin typeface="Calibri"/>
                <a:ea typeface="Calibri"/>
              </a:rPr>
              <a:t>dostrzega się to, czego nikt nie zauważył</a:t>
            </a:r>
            <a:r>
              <a:rPr b="0" lang="pl-PL" sz="3800" spc="-1" strike="noStrike">
                <a:solidFill>
                  <a:srgbClr val="0070c0"/>
                </a:solidFill>
                <a:latin typeface="Calibri"/>
                <a:ea typeface="Calibri"/>
              </a:rPr>
              <a:t>.</a:t>
            </a:r>
            <a:endParaRPr b="0" lang="pl-PL" sz="3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700"/>
              </a:spcBef>
            </a:pPr>
            <a:r>
              <a:rPr b="0" lang="pl-PL" sz="3200" spc="-1" strike="noStrike">
                <a:solidFill>
                  <a:srgbClr val="000000"/>
                </a:solidFill>
                <a:latin typeface="Calibri"/>
                <a:ea typeface="Calibri"/>
              </a:rPr>
              <a:t>                                                                          </a:t>
            </a:r>
            <a:endParaRPr b="0" lang="pl-PL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700"/>
              </a:spcBef>
            </a:pPr>
            <a:endParaRPr b="0" lang="pl-PL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700"/>
              </a:spcBef>
            </a:pPr>
            <a:r>
              <a:rPr b="0" lang="pl-PL" sz="3200" spc="-1" strike="noStrike">
                <a:solidFill>
                  <a:srgbClr val="000000"/>
                </a:solidFill>
                <a:latin typeface="Calibri"/>
                <a:ea typeface="Calibri"/>
              </a:rPr>
              <a:t>                                           </a:t>
            </a:r>
            <a:endParaRPr b="0" lang="pl-PL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700"/>
              </a:spcBef>
            </a:pPr>
            <a:endParaRPr b="0" lang="pl-PL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700"/>
              </a:spcBef>
            </a:pPr>
            <a:r>
              <a:rPr b="0" lang="pl-PL" sz="3200" spc="-1" strike="noStrike">
                <a:solidFill>
                  <a:srgbClr val="000000"/>
                </a:solidFill>
                <a:latin typeface="Calibri"/>
                <a:ea typeface="Calibri"/>
              </a:rPr>
              <a:t>                                                  </a:t>
            </a:r>
            <a:r>
              <a:rPr b="0" lang="pl-PL" sz="3300" spc="-1" strike="noStrike">
                <a:solidFill>
                  <a:srgbClr val="000000"/>
                </a:solidFill>
                <a:latin typeface="Calibri"/>
                <a:ea typeface="Calibri"/>
              </a:rPr>
              <a:t>Albert  Szent-Gyorgyi</a:t>
            </a:r>
            <a:endParaRPr b="0" lang="pl-PL" sz="33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700"/>
              </a:spcBef>
            </a:pPr>
            <a:endParaRPr b="0" lang="pl-PL" sz="33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700"/>
              </a:spcBef>
            </a:pPr>
            <a:endParaRPr b="0" lang="pl-PL" sz="33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700"/>
              </a:spcBef>
            </a:pPr>
            <a:endParaRPr b="0" lang="pl-PL" sz="33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700"/>
              </a:spcBef>
            </a:pPr>
            <a:endParaRPr b="0" lang="pl-PL" sz="33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700"/>
              </a:spcBef>
            </a:pPr>
            <a:r>
              <a:rPr b="0" lang="pl-PL" sz="3200" spc="-1" strike="noStrike">
                <a:solidFill>
                  <a:srgbClr val="000000"/>
                </a:solidFill>
                <a:latin typeface="Calibri"/>
                <a:ea typeface="Calibri"/>
              </a:rPr>
              <a:t>Węgierski biochemik, laureat Nagrody Nobla z 1937 roku w dziedzinie medycyny, odkrywca witaminy C.</a:t>
            </a:r>
            <a:endParaRPr b="0" lang="pl-PL" sz="3200" spc="-1" strike="noStrike">
              <a:latin typeface="Arial"/>
            </a:endParaRPr>
          </a:p>
        </p:txBody>
      </p:sp>
      <p:pic>
        <p:nvPicPr>
          <p:cNvPr id="154" name="Obraz 2" descr=""/>
          <p:cNvPicPr/>
          <p:nvPr/>
        </p:nvPicPr>
        <p:blipFill>
          <a:blip r:embed="rId1"/>
          <a:stretch/>
        </p:blipFill>
        <p:spPr>
          <a:xfrm>
            <a:off x="2135520" y="2092320"/>
            <a:ext cx="1789920" cy="25614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CustomShape 1"/>
          <p:cNvSpPr/>
          <p:nvPr/>
        </p:nvSpPr>
        <p:spPr>
          <a:xfrm>
            <a:off x="914400" y="2693880"/>
            <a:ext cx="10362600" cy="14691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>
            <a:normAutofit/>
          </a:bodyPr>
          <a:p>
            <a:pPr algn="ctr">
              <a:lnSpc>
                <a:spcPct val="100000"/>
              </a:lnSpc>
            </a:pPr>
            <a:r>
              <a:rPr b="1" lang="pl-PL" sz="4000" spc="-1" strike="noStrike">
                <a:solidFill>
                  <a:srgbClr val="2a499b"/>
                </a:solidFill>
                <a:latin typeface="Calibri"/>
                <a:ea typeface="Calibri"/>
              </a:rPr>
              <a:t>Kategoria: Innowacyjna Szkoła</a:t>
            </a:r>
            <a:endParaRPr b="0" lang="pl-PL" sz="4000" spc="-1" strike="noStrike">
              <a:latin typeface="Arial"/>
            </a:endParaRPr>
          </a:p>
        </p:txBody>
      </p:sp>
    </p:spTree>
  </p:cSld>
  <p:timing>
    <p:tnLst>
      <p:par>
        <p:cTn id="5" dur="indefinite" restart="never" nodeType="tmRoot">
          <p:childTnLst>
            <p:seq>
              <p:cTn id="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Obraz 1" descr=""/>
          <p:cNvPicPr/>
          <p:nvPr/>
        </p:nvPicPr>
        <p:blipFill>
          <a:blip r:embed="rId1"/>
          <a:stretch/>
        </p:blipFill>
        <p:spPr>
          <a:xfrm>
            <a:off x="1656360" y="216000"/>
            <a:ext cx="3311640" cy="3565440"/>
          </a:xfrm>
          <a:prstGeom prst="rect">
            <a:avLst/>
          </a:prstGeom>
          <a:ln>
            <a:noFill/>
          </a:ln>
        </p:spPr>
      </p:pic>
      <p:pic>
        <p:nvPicPr>
          <p:cNvPr id="157" name="Obraz 2" descr=""/>
          <p:cNvPicPr/>
          <p:nvPr/>
        </p:nvPicPr>
        <p:blipFill>
          <a:blip r:embed="rId2"/>
          <a:stretch/>
        </p:blipFill>
        <p:spPr>
          <a:xfrm>
            <a:off x="7560000" y="73440"/>
            <a:ext cx="3168000" cy="4030560"/>
          </a:xfrm>
          <a:prstGeom prst="rect">
            <a:avLst/>
          </a:prstGeom>
          <a:ln>
            <a:noFill/>
          </a:ln>
        </p:spPr>
      </p:pic>
      <p:sp>
        <p:nvSpPr>
          <p:cNvPr id="158" name="CustomShape 1"/>
          <p:cNvSpPr/>
          <p:nvPr/>
        </p:nvSpPr>
        <p:spPr>
          <a:xfrm>
            <a:off x="5808960" y="4221000"/>
            <a:ext cx="6383160" cy="228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pl-PL" sz="1800" spc="-1" strike="noStrike">
                <a:solidFill>
                  <a:srgbClr val="000000"/>
                </a:solidFill>
                <a:latin typeface="Arial"/>
                <a:ea typeface="Arial"/>
              </a:rPr>
              <a:t>Ewa Hunkiewicz </a:t>
            </a: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Arial"/>
              </a:rPr>
              <a:t>- wieloletni wychowawca i pedagog </a:t>
            </a:r>
            <a:endParaRPr b="0" lang="pl-PL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Arial"/>
              </a:rPr>
              <a:t>w Centrum Wspierania Rodzin „Rodzinna Warszawa” </a:t>
            </a:r>
            <a:br/>
            <a:r>
              <a:rPr b="0" lang="pl-PL" sz="1800" spc="-1" strike="noStrike">
                <a:solidFill>
                  <a:srgbClr val="000000"/>
                </a:solidFill>
                <a:latin typeface="Arial"/>
                <a:ea typeface="Arial"/>
              </a:rPr>
              <a:t>im. Kazimierza  Lisieckiego „Dziadka”, streetworker, edukator rodzinny  w oparciu o Program Wzmacniania Rodziny.</a:t>
            </a:r>
            <a:endParaRPr b="0" lang="pl-PL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Arial"/>
              </a:rPr>
              <a:t>Obecnie wychowawca w świetlicy szkolnej, terapeuta pedagogiczny i trener umiejętności społecznych </a:t>
            </a:r>
            <a:endParaRPr b="0" lang="pl-PL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Arial"/>
              </a:rPr>
              <a:t>z doświadczeniem w pracy z dziećmi z Zespołem Aspergera i  zagrożonych niedostosowaniem społecznym.</a:t>
            </a:r>
            <a:endParaRPr b="0" lang="pl-PL" sz="1800" spc="-1" strike="noStrike">
              <a:latin typeface="Arial"/>
            </a:endParaRPr>
          </a:p>
        </p:txBody>
      </p:sp>
      <p:sp>
        <p:nvSpPr>
          <p:cNvPr id="159" name="CustomShape 2"/>
          <p:cNvSpPr/>
          <p:nvPr/>
        </p:nvSpPr>
        <p:spPr>
          <a:xfrm>
            <a:off x="0" y="3805560"/>
            <a:ext cx="6095160" cy="3107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pl-PL" sz="1800" spc="-1" strike="noStrike">
                <a:solidFill>
                  <a:srgbClr val="000000"/>
                </a:solidFill>
                <a:latin typeface="Arial"/>
                <a:ea typeface="Arial"/>
              </a:rPr>
              <a:t>Małgorzat Litwin </a:t>
            </a: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Arial"/>
              </a:rPr>
              <a:t>- nauczyciel - wychowawca w świetlicy szkolnej. Pedagog i terapeutka pedagogiczna z doświadczeniem w pracy z dziećmi z Zespołem Aspergera, zagrożonymi niedostosowaniem społecznym oraz ze specjalnymi potrzebami edukacyjnymi. Od wielu lat współpracuje z Fundacją PANDA Działającą na Rzecz Rozwoju Warszawskiego Ogrodu Zoologicznego oraz Fundacją Szkoła na Widelcu. Edukator kulinarny, propagatorka dobrego, zdrowego i lokalnego jedzenia. Zwolenniczka edukacji przez działanie i doświadczanie.</a:t>
            </a:r>
            <a:endParaRPr b="0" lang="pl-PL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800" spc="-1" strike="noStrike">
              <a:latin typeface="Arial"/>
            </a:endParaRPr>
          </a:p>
        </p:txBody>
      </p:sp>
    </p:spTree>
  </p:cSld>
  <p:timing>
    <p:tnLst>
      <p:par>
        <p:cTn id="7" dur="indefinite" restart="never" nodeType="tmRoot">
          <p:childTnLst>
            <p:seq>
              <p:cTn id="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Obraz 1" descr=""/>
          <p:cNvPicPr/>
          <p:nvPr/>
        </p:nvPicPr>
        <p:blipFill>
          <a:blip r:embed="rId1"/>
          <a:stretch/>
        </p:blipFill>
        <p:spPr>
          <a:xfrm>
            <a:off x="4259880" y="0"/>
            <a:ext cx="4715640" cy="6596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" dur="indefinite" restart="never" nodeType="tmRoot">
          <p:childTnLst>
            <p:seq>
              <p:cTn id="1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CustomShape 1"/>
          <p:cNvSpPr/>
          <p:nvPr/>
        </p:nvSpPr>
        <p:spPr>
          <a:xfrm>
            <a:off x="983520" y="548640"/>
            <a:ext cx="10440360" cy="100368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50000"/>
              </a:lnSpc>
            </a:pPr>
            <a:r>
              <a:rPr b="0" lang="pl-PL" sz="2000" spc="-1" strike="noStrike">
                <a:solidFill>
                  <a:srgbClr val="000000"/>
                </a:solidFill>
                <a:latin typeface="Arial"/>
                <a:ea typeface="Arial"/>
              </a:rPr>
              <a:t>Projekt ukierunkowany na prowadzenie: ogrodu szkolnego, warsztatów kulinarnych dla uczniów, nauczycieli i rodziców oraz zajęć o tematyce prozdrowotnej.</a:t>
            </a:r>
            <a:endParaRPr b="0" lang="pl-PL" sz="2000" spc="-1" strike="noStrike">
              <a:latin typeface="Arial"/>
            </a:endParaRPr>
          </a:p>
        </p:txBody>
      </p:sp>
      <p:sp>
        <p:nvSpPr>
          <p:cNvPr id="162" name="CustomShape 2"/>
          <p:cNvSpPr/>
          <p:nvPr/>
        </p:nvSpPr>
        <p:spPr>
          <a:xfrm>
            <a:off x="983520" y="1989000"/>
            <a:ext cx="10080360" cy="69984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pl-PL" sz="2000" spc="-1" strike="noStrike">
                <a:solidFill>
                  <a:srgbClr val="000000"/>
                </a:solidFill>
                <a:latin typeface="Arial"/>
                <a:ea typeface="Arial"/>
              </a:rPr>
              <a:t>Są to działania całoroczne, których założeniem jest rozbudzanie ciekawości poznawczej uczniów i motywowanie do wyżej wymienionych aktywności.</a:t>
            </a:r>
            <a:endParaRPr b="0" lang="pl-PL" sz="2000" spc="-1" strike="noStrike">
              <a:latin typeface="Arial"/>
            </a:endParaRPr>
          </a:p>
        </p:txBody>
      </p:sp>
      <p:sp>
        <p:nvSpPr>
          <p:cNvPr id="163" name="CustomShape 3"/>
          <p:cNvSpPr/>
          <p:nvPr/>
        </p:nvSpPr>
        <p:spPr>
          <a:xfrm>
            <a:off x="911520" y="3069000"/>
            <a:ext cx="10152360" cy="1004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b="0" lang="pl-PL" sz="2000" spc="-1" strike="noStrike">
                <a:solidFill>
                  <a:srgbClr val="000000"/>
                </a:solidFill>
                <a:latin typeface="Arial"/>
                <a:ea typeface="Arial"/>
              </a:rPr>
              <a:t>Ta wykreowana zielona przestrzeń w środku miasta stwarza uczniom warunki do indywidualnego kierowania procesem uczenia się i dzielenie się swoją wiedzą </a:t>
            </a:r>
            <a:br/>
            <a:r>
              <a:rPr b="0" lang="pl-PL" sz="2000" spc="-1" strike="noStrike">
                <a:solidFill>
                  <a:srgbClr val="000000"/>
                </a:solidFill>
                <a:latin typeface="Arial"/>
                <a:ea typeface="Arial"/>
              </a:rPr>
              <a:t>z innym poprzez kręcenie filmów, pisanie scenariuszy zajęć, prowadzenie warsztatów.</a:t>
            </a:r>
            <a:endParaRPr b="0" lang="pl-PL" sz="2000" spc="-1" strike="noStrike">
              <a:latin typeface="Arial"/>
            </a:endParaRPr>
          </a:p>
        </p:txBody>
      </p:sp>
      <p:sp>
        <p:nvSpPr>
          <p:cNvPr id="164" name="CustomShape 4"/>
          <p:cNvSpPr/>
          <p:nvPr/>
        </p:nvSpPr>
        <p:spPr>
          <a:xfrm>
            <a:off x="911520" y="4869000"/>
            <a:ext cx="10152360" cy="1004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b="0" lang="pl-PL" sz="2000" spc="-1" strike="noStrike">
                <a:solidFill>
                  <a:srgbClr val="000000"/>
                </a:solidFill>
                <a:latin typeface="Arial"/>
                <a:ea typeface="Arial"/>
              </a:rPr>
              <a:t>Projekt przyczynił się również do zbudowania dobrej współpracy z partnerami: środowiskiem lokalnym, Fundacją Szkoła na Widelcu, Narodowym Centrum Żywieniowym, Szkołą z Tajwanu Municipal RenAi Junior HighSchool.</a:t>
            </a:r>
            <a:endParaRPr b="0" lang="pl-PL" sz="2000" spc="-1" strike="noStrike">
              <a:latin typeface="Arial"/>
            </a:endParaRPr>
          </a:p>
        </p:txBody>
      </p:sp>
    </p:spTree>
  </p:cSld>
  <p:timing>
    <p:tnLst>
      <p:par>
        <p:cTn id="11" dur="indefinite" restart="never" nodeType="tmRoot">
          <p:childTnLst>
            <p:seq>
              <p:cTn id="1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00b0f0"/>
      </a:accent1>
      <a:accent2>
        <a:srgbClr val="1b3048"/>
      </a:accent2>
      <a:accent3>
        <a:srgbClr val="ffc000"/>
      </a:accent3>
      <a:accent4>
        <a:srgbClr val="4cadc5"/>
      </a:accent4>
      <a:accent5>
        <a:srgbClr val="31859b"/>
      </a:accent5>
      <a:accent6>
        <a:srgbClr val="ff9933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1579</TotalTime>
  <Application>LibreOffice/6.0.2.1$Windows_X86_64 LibreOffice_project/f7f06a8f319e4b62f9bc5095aa112a65d2f3ac89</Application>
  <Words>230</Words>
  <Paragraphs>25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AKaraskiewicz</dc:creator>
  <dc:description/>
  <dc:language>pl-PL</dc:language>
  <cp:lastModifiedBy/>
  <cp:lastPrinted>2020-03-03T09:32:51Z</cp:lastPrinted>
  <dcterms:modified xsi:type="dcterms:W3CDTF">2021-11-18T12:09:34Z</dcterms:modified>
  <cp:revision>160</cp:revision>
  <dc:subject/>
  <dc:title>Prezentacja programu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Panoramiczny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6</vt:i4>
  </property>
</Properties>
</file>